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image" Target="../media/image-6-2.jpg"/><Relationship Id="rId3" Type="http://schemas.openxmlformats.org/officeDocument/2006/relationships/image" Target="../media/image-6-3.jpg"/><Relationship Id="rId4" Type="http://schemas.openxmlformats.org/officeDocument/2006/relationships/image" Target="../media/image-6-4.jpg"/><Relationship Id="rId5" Type="http://schemas.openxmlformats.org/officeDocument/2006/relationships/image" Target="../media/image-6-5.jpg"/><Relationship Id="rId6" Type="http://schemas.openxmlformats.org/officeDocument/2006/relationships/image" Target="../media/image-6-6.jp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2A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wepngongmaureen/giiyotech/public/images/stemambassadors.jpe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229600" y="0"/>
            <a:ext cx="39620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229600" y="0"/>
            <a:ext cx="3962095" cy="6858000"/>
          </a:xfrm>
          <a:prstGeom prst="rect">
            <a:avLst/>
          </a:prstGeom>
          <a:solidFill>
            <a:srgbClr val="0C2A1E">
              <a:alpha val="65000"/>
            </a:srgbClr>
          </a:solidFill>
          <a:ln/>
        </p:spPr>
      </p:sp>
      <p:pic>
        <p:nvPicPr>
          <p:cNvPr id="4" name="Image 1" descr="/private/tmp/claude-501/-Users-wepngongmaureen-koki-mobile/b0951279-7a7d-4b39-aa0e-28df24e20450/scratchpad/logo-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40080"/>
            <a:ext cx="2377440" cy="685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0080" y="2194560"/>
            <a:ext cx="73152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Creators,</a:t>
            </a:r>
            <a:endParaRPr lang="en-US" sz="52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Not Consumers</a:t>
            </a:r>
            <a:endParaRPr lang="en-US" sz="5200" dirty="0"/>
          </a:p>
        </p:txBody>
      </p:sp>
      <p:sp>
        <p:nvSpPr>
          <p:cNvPr id="6" name="Text 2"/>
          <p:cNvSpPr/>
          <p:nvPr/>
        </p:nvSpPr>
        <p:spPr>
          <a:xfrm>
            <a:off x="658368" y="42976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EC9F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Sponsorship Opportunities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58368" y="4892040"/>
            <a:ext cx="7132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CFE0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Putting technology in the hands of every child in Cameroon.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58368" y="6309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FB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6400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1F2A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Problem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548640" y="1554480"/>
            <a:ext cx="612648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Cameroon, most children finish school without ever writing a line of code, building a website, or understanding how the technology around them works.</a:t>
            </a:r>
            <a:endParaRPr lang="en-US" sz="1600" dirty="0"/>
          </a:p>
          <a:p>
            <a:pPr algn="l" indent="0" marL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schools have no computers, no trained teachers, and no digital-skills curriculum.</a:t>
            </a:r>
            <a:endParaRPr lang="en-US" sz="1600" dirty="0"/>
          </a:p>
          <a:p>
            <a:pPr algn="l" indent="0" marL="0">
              <a:buNone/>
            </a:pPr>
            <a:r>
              <a:rPr lang="en-US" sz="16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the world reorganises around software and AI, an entire generation risks being locked out — positioned as passive users of tools built elsewhere.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48640" y="5120640"/>
            <a:ext cx="6126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03BF6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“The next person to solve Africa’s biggest problems is probably a 10-year-old who just needs a laptop and a chance.”</a:t>
            </a:r>
            <a:endParaRPr lang="en-US" sz="1500" dirty="0"/>
          </a:p>
        </p:txBody>
      </p:sp>
      <p:pic>
        <p:nvPicPr>
          <p:cNvPr id="5" name="Image 0" descr="/Users/wepngongmaureen/giiyotech/public/images/class-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86600" y="1280160"/>
            <a:ext cx="4572000" cy="4480560"/>
          </a:xfrm>
          <a:prstGeom prst="ellipse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wepngongmaureen/giiyotech/public/images/projects/summit-tea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77840" y="640080"/>
            <a:ext cx="6035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1F2A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Who We Are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5577840" y="1554480"/>
            <a:ext cx="603504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Tech is an initiative of Giiyo Foundation, a nonprofit registered in Cameroon and headquartered in Douala.</a:t>
            </a:r>
            <a:endParaRPr lang="en-US" sz="1600" dirty="0"/>
          </a:p>
          <a:p>
            <a:pPr indent="0" marL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“Giiyo” means “do yours” in Limbum. We turn young people aged 7 to 19 from consumers of technology into creators of it — through hands-on coding, AI, robotics, 3D design, and digital literacy, in English and French.</a:t>
            </a:r>
            <a:endParaRPr lang="en-US" sz="1600" dirty="0"/>
          </a:p>
          <a:p>
            <a:pPr indent="0" marL="0">
              <a:buNone/>
            </a:pPr>
            <a:r>
              <a:rPr lang="en-US" sz="16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Founded in March 2024, we have grown from a single bootcamp of 11 students into a multi-program organisation reaching 500+ young people — entirely self-funded to date.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1F2A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We Do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566928" y="12344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hands-on programs that meet students where they are.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640080" y="1920240"/>
            <a:ext cx="457200" cy="457200"/>
          </a:xfrm>
          <a:prstGeom prst="ellipse">
            <a:avLst/>
          </a:prstGeom>
          <a:solidFill>
            <a:srgbClr val="03BF64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9202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280160" y="1828800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STEM Clubs in Schools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280160" y="2148840"/>
            <a:ext cx="1024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club sessions delivered inside partner schools across six tracks.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40080" y="2816352"/>
            <a:ext cx="457200" cy="457200"/>
          </a:xfrm>
          <a:prstGeom prst="ellipse">
            <a:avLst/>
          </a:prstGeom>
          <a:solidFill>
            <a:srgbClr val="EC9F4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281635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280160" y="2724912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Holiday Bootcamps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280160" y="3044952"/>
            <a:ext cx="1024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Intensive school-break training in coding, AI, design, robotics, and 3D printing.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640080" y="3712464"/>
            <a:ext cx="457200" cy="457200"/>
          </a:xfrm>
          <a:prstGeom prst="ellipse">
            <a:avLst/>
          </a:prstGeom>
          <a:solidFill>
            <a:srgbClr val="D9534F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12464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280160" y="3621024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Innovation Summit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280160" y="3941064"/>
            <a:ext cx="1024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flagship showcase where students present the technology they built.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640080" y="4608576"/>
            <a:ext cx="457200" cy="457200"/>
          </a:xfrm>
          <a:prstGeom prst="ellipse">
            <a:avLst/>
          </a:prstGeom>
          <a:solidFill>
            <a:srgbClr val="03BF64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4608576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280160" y="4517136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Literacy 101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1280160" y="4837176"/>
            <a:ext cx="1024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safety, scams, privacy, and digital footprints for students and communities.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640080" y="5504688"/>
            <a:ext cx="457200" cy="457200"/>
          </a:xfrm>
          <a:prstGeom prst="ellipse">
            <a:avLst/>
          </a:prstGeom>
          <a:solidFill>
            <a:srgbClr val="EC9F48"/>
          </a:solidFill>
          <a:ln/>
        </p:spPr>
      </p:sp>
      <p:sp>
        <p:nvSpPr>
          <p:cNvPr id="21" name="Text 19"/>
          <p:cNvSpPr/>
          <p:nvPr/>
        </p:nvSpPr>
        <p:spPr>
          <a:xfrm>
            <a:off x="640080" y="5504688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280160" y="5413248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Emerging Technologies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1280160" y="5733288"/>
            <a:ext cx="10241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AI, 3D printing, and Web3 — preparing students for the industries reshaping work.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2A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640080"/>
            <a:ext cx="9144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Our Impact So Far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566928" y="137160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CFE0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student reached without a single grant — so far.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48640" y="2286000"/>
            <a:ext cx="2560320" cy="2377440"/>
          </a:xfrm>
          <a:prstGeom prst="roundRect">
            <a:avLst>
              <a:gd name="adj" fmla="val 5769"/>
            </a:avLst>
          </a:prstGeom>
          <a:solidFill>
            <a:srgbClr val="133D2A"/>
          </a:solidFill>
          <a:ln w="12700">
            <a:solidFill>
              <a:srgbClr val="03BF6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2560320"/>
            <a:ext cx="25603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03BF6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500+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685800" y="379476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reached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383280" y="2286000"/>
            <a:ext cx="2560320" cy="2377440"/>
          </a:xfrm>
          <a:prstGeom prst="roundRect">
            <a:avLst>
              <a:gd name="adj" fmla="val 5769"/>
            </a:avLst>
          </a:prstGeom>
          <a:solidFill>
            <a:srgbClr val="133D2A"/>
          </a:solidFill>
          <a:ln w="12700">
            <a:solidFill>
              <a:srgbClr val="03BF6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383280" y="2560320"/>
            <a:ext cx="25603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03BF6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5400" dirty="0"/>
          </a:p>
        </p:txBody>
      </p:sp>
      <p:sp>
        <p:nvSpPr>
          <p:cNvPr id="9" name="Text 7"/>
          <p:cNvSpPr/>
          <p:nvPr/>
        </p:nvSpPr>
        <p:spPr>
          <a:xfrm>
            <a:off x="3520440" y="379476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programs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6217920" y="2286000"/>
            <a:ext cx="2560320" cy="2377440"/>
          </a:xfrm>
          <a:prstGeom prst="roundRect">
            <a:avLst>
              <a:gd name="adj" fmla="val 5769"/>
            </a:avLst>
          </a:prstGeom>
          <a:solidFill>
            <a:srgbClr val="133D2A"/>
          </a:solidFill>
          <a:ln w="12700">
            <a:solidFill>
              <a:srgbClr val="03BF6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17920" y="2560320"/>
            <a:ext cx="25603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03BF6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5400" dirty="0"/>
          </a:p>
        </p:txBody>
      </p:sp>
      <p:sp>
        <p:nvSpPr>
          <p:cNvPr id="12" name="Text 10"/>
          <p:cNvSpPr/>
          <p:nvPr/>
        </p:nvSpPr>
        <p:spPr>
          <a:xfrm>
            <a:off x="6355080" y="379476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Cities in Cameroon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9052560" y="2286000"/>
            <a:ext cx="2560320" cy="2377440"/>
          </a:xfrm>
          <a:prstGeom prst="roundRect">
            <a:avLst>
              <a:gd name="adj" fmla="val 5769"/>
            </a:avLst>
          </a:prstGeom>
          <a:solidFill>
            <a:srgbClr val="133D2A"/>
          </a:solidFill>
          <a:ln w="12700">
            <a:solidFill>
              <a:srgbClr val="03BF6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052560" y="2560320"/>
            <a:ext cx="25603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03BF6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5400" dirty="0"/>
          </a:p>
        </p:txBody>
      </p:sp>
      <p:sp>
        <p:nvSpPr>
          <p:cNvPr id="15" name="Text 13"/>
          <p:cNvSpPr/>
          <p:nvPr/>
        </p:nvSpPr>
        <p:spPr>
          <a:xfrm>
            <a:off x="9189720" y="3794760"/>
            <a:ext cx="2286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press features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48640" y="50292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FB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giiyotech.com public impact data and independent press coverage (Mimi Mefo Info, 2024 &amp; 2025).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9FB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1F2A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Our Students Build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66928" y="1170432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project starts with a real problem a student observed and wrote down.</a:t>
            </a:r>
            <a:endParaRPr lang="en-US" sz="1400" dirty="0"/>
          </a:p>
        </p:txBody>
      </p:sp>
      <p:pic>
        <p:nvPicPr>
          <p:cNvPr id="4" name="Image 0" descr="/Users/wepngongmaureen/giiyotech/public/images/projects/bosang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91640"/>
            <a:ext cx="3520440" cy="1554480"/>
          </a:xfrm>
          <a:prstGeom prst="ellipse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326440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Bosangi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48640" y="352044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Plastic bottles → paving stones</a:t>
            </a:r>
            <a:endParaRPr lang="en-US" sz="1100" dirty="0"/>
          </a:p>
        </p:txBody>
      </p:sp>
      <p:pic>
        <p:nvPicPr>
          <p:cNvPr id="7" name="Image 1" descr="/Users/wepngongmaureen/giiyotech/public/images/projects/biogas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343400" y="1691640"/>
            <a:ext cx="3520440" cy="1554480"/>
          </a:xfrm>
          <a:prstGeom prst="ellipse">
            <a:avLst/>
          </a:prstGeom>
        </p:spPr>
      </p:pic>
      <p:sp>
        <p:nvSpPr>
          <p:cNvPr id="8" name="Text 4"/>
          <p:cNvSpPr/>
          <p:nvPr/>
        </p:nvSpPr>
        <p:spPr>
          <a:xfrm>
            <a:off x="4343400" y="326440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Biogas System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4343400" y="352044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Organic waste → clean cooking gas</a:t>
            </a:r>
            <a:endParaRPr lang="en-US" sz="1100" dirty="0"/>
          </a:p>
        </p:txBody>
      </p:sp>
      <p:pic>
        <p:nvPicPr>
          <p:cNvPr id="10" name="Image 2" descr="/Users/wepngongmaureen/giiyotech/public/images/projects/robots.jp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8138160" y="1691640"/>
            <a:ext cx="3520440" cy="1554480"/>
          </a:xfrm>
          <a:prstGeom prst="ellipse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38160" y="326440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Robots</a:t>
            </a:r>
            <a:endParaRPr lang="en-US" sz="1400" dirty="0"/>
          </a:p>
        </p:txBody>
      </p:sp>
      <p:sp>
        <p:nvSpPr>
          <p:cNvPr id="12" name="Text 7"/>
          <p:cNvSpPr/>
          <p:nvPr/>
        </p:nvSpPr>
        <p:spPr>
          <a:xfrm>
            <a:off x="8138160" y="352044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from circuits &amp; motors</a:t>
            </a:r>
            <a:endParaRPr lang="en-US" sz="1100" dirty="0"/>
          </a:p>
        </p:txBody>
      </p:sp>
      <p:pic>
        <p:nvPicPr>
          <p:cNvPr id="13" name="Image 3" descr="/Users/wepngongmaureen/giiyotech/public/images/projects/3d-printing.jp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48640" y="4069080"/>
            <a:ext cx="3520440" cy="1554480"/>
          </a:xfrm>
          <a:prstGeom prst="ellipse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48640" y="564184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Printing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548640" y="589788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and printed by students</a:t>
            </a:r>
            <a:endParaRPr lang="en-US" sz="1100" dirty="0"/>
          </a:p>
        </p:txBody>
      </p:sp>
      <p:pic>
        <p:nvPicPr>
          <p:cNvPr id="16" name="Image 4" descr="/Users/wepngongmaureen/giiyotech/public/images/projects/tam.jp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4343400" y="4069080"/>
            <a:ext cx="3520440" cy="1554480"/>
          </a:xfrm>
          <a:prstGeom prst="ellipse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4343400" y="564184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Topographical Models</a:t>
            </a:r>
            <a:endParaRPr lang="en-US" sz="1400" dirty="0"/>
          </a:p>
        </p:txBody>
      </p:sp>
      <p:sp>
        <p:nvSpPr>
          <p:cNvPr id="18" name="Text 11"/>
          <p:cNvSpPr/>
          <p:nvPr/>
        </p:nvSpPr>
        <p:spPr>
          <a:xfrm>
            <a:off x="4343400" y="589788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materials as research tools</a:t>
            </a:r>
            <a:endParaRPr lang="en-US" sz="1100" dirty="0"/>
          </a:p>
        </p:txBody>
      </p:sp>
      <p:pic>
        <p:nvPicPr>
          <p:cNvPr id="19" name="Image 5" descr="/Users/wepngongmaureen/giiyotech/public/images/coding-2.jp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8138160" y="4069080"/>
            <a:ext cx="3520440" cy="1554480"/>
          </a:xfrm>
          <a:prstGeom prst="ellipse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8138160" y="564184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Problem-Solving Apps</a:t>
            </a:r>
            <a:endParaRPr lang="en-US" sz="1400" dirty="0"/>
          </a:p>
        </p:txBody>
      </p:sp>
      <p:sp>
        <p:nvSpPr>
          <p:cNvPr id="21" name="Text 13"/>
          <p:cNvSpPr/>
          <p:nvPr/>
        </p:nvSpPr>
        <p:spPr>
          <a:xfrm>
            <a:off x="8138160" y="589788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Attendance, medicine, market prices</a:t>
            </a:r>
            <a:endParaRPr lang="en-US" sz="1100" dirty="0"/>
          </a:p>
        </p:txBody>
      </p:sp>
      <p:sp>
        <p:nvSpPr>
          <p:cNvPr id="22" name="Text 14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48640"/>
            <a:ext cx="6400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1F2A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Works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640080" y="1618488"/>
            <a:ext cx="256032" cy="256032"/>
          </a:xfrm>
          <a:prstGeom prst="ellipse">
            <a:avLst/>
          </a:prstGeom>
          <a:solidFill>
            <a:srgbClr val="03BF64"/>
          </a:solidFill>
          <a:ln/>
        </p:spPr>
      </p:sp>
      <p:sp>
        <p:nvSpPr>
          <p:cNvPr id="4" name="Text 2"/>
          <p:cNvSpPr/>
          <p:nvPr/>
        </p:nvSpPr>
        <p:spPr>
          <a:xfrm>
            <a:off x="1051560" y="1508760"/>
            <a:ext cx="5577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Problem-first, always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51560" y="1892808"/>
            <a:ext cx="5669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don’t copy tutorials. They document a real problem in their community, then learn the technology to solve it. We keep their original written statements on file, word for word.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640080" y="3035808"/>
            <a:ext cx="256032" cy="256032"/>
          </a:xfrm>
          <a:prstGeom prst="ellipse">
            <a:avLst/>
          </a:prstGeom>
          <a:solidFill>
            <a:srgbClr val="03BF64"/>
          </a:solidFill>
          <a:ln/>
        </p:spPr>
      </p:sp>
      <p:sp>
        <p:nvSpPr>
          <p:cNvPr id="7" name="Text 5"/>
          <p:cNvSpPr/>
          <p:nvPr/>
        </p:nvSpPr>
        <p:spPr>
          <a:xfrm>
            <a:off x="1051560" y="2926080"/>
            <a:ext cx="5577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code to community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51560" y="3310128"/>
            <a:ext cx="5669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Projects tackle what students actually live with: power cuts, market prices, plastic waste, language loss, school administration.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40080" y="4453128"/>
            <a:ext cx="256032" cy="256032"/>
          </a:xfrm>
          <a:prstGeom prst="ellipse">
            <a:avLst/>
          </a:prstGeom>
          <a:solidFill>
            <a:srgbClr val="03BF64"/>
          </a:solidFill>
          <a:ln/>
        </p:spPr>
      </p:sp>
      <p:sp>
        <p:nvSpPr>
          <p:cNvPr id="10" name="Text 8"/>
          <p:cNvSpPr/>
          <p:nvPr/>
        </p:nvSpPr>
        <p:spPr>
          <a:xfrm>
            <a:off x="1051560" y="4343400"/>
            <a:ext cx="5577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Shown in public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051560" y="4727448"/>
            <a:ext cx="5669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graduate presents a working project to parents, judges, and community members at the Innovation Summit.</a:t>
            </a:r>
            <a:endParaRPr lang="en-US" sz="1350" dirty="0"/>
          </a:p>
        </p:txBody>
      </p:sp>
      <p:pic>
        <p:nvPicPr>
          <p:cNvPr id="12" name="Image 0" descr="/Users/wepngongmaureen/giiyotech/public/images/projects/ta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86600" y="1371600"/>
            <a:ext cx="4572000" cy="4389120"/>
          </a:xfrm>
          <a:prstGeom prst="ellipse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1F2A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Your Support Buys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66928" y="118872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Funding changes one specific thing: it lets us serve the students who cannot pay.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2103120" cy="3200400"/>
          </a:xfrm>
          <a:prstGeom prst="roundRect">
            <a:avLst>
              <a:gd name="adj" fmla="val 5217"/>
            </a:avLst>
          </a:prstGeom>
          <a:solidFill>
            <a:srgbClr val="F2F7F4"/>
          </a:solidFill>
          <a:ln w="12700">
            <a:solidFill>
              <a:srgbClr val="E2ECE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920240"/>
            <a:ext cx="2103120" cy="822960"/>
          </a:xfrm>
          <a:prstGeom prst="roundRect">
            <a:avLst>
              <a:gd name="adj" fmla="val 13333"/>
            </a:avLst>
          </a:prstGeom>
          <a:solidFill>
            <a:srgbClr val="03BF64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920240"/>
            <a:ext cx="2103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€20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85800" y="2880360"/>
            <a:ext cx="18288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materials for one STEM Club student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2834640" y="1920240"/>
            <a:ext cx="2103120" cy="3200400"/>
          </a:xfrm>
          <a:prstGeom prst="roundRect">
            <a:avLst>
              <a:gd name="adj" fmla="val 5217"/>
            </a:avLst>
          </a:prstGeom>
          <a:solidFill>
            <a:srgbClr val="F2F7F4"/>
          </a:solidFill>
          <a:ln w="12700">
            <a:solidFill>
              <a:srgbClr val="E2ECE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2834640" y="1920240"/>
            <a:ext cx="2103120" cy="822960"/>
          </a:xfrm>
          <a:prstGeom prst="roundRect">
            <a:avLst>
              <a:gd name="adj" fmla="val 13333"/>
            </a:avLst>
          </a:prstGeom>
          <a:solidFill>
            <a:srgbClr val="EC9F48"/>
          </a:solidFill>
          <a:ln/>
        </p:spPr>
      </p:sp>
      <p:sp>
        <p:nvSpPr>
          <p:cNvPr id="10" name="Text 8"/>
          <p:cNvSpPr/>
          <p:nvPr/>
        </p:nvSpPr>
        <p:spPr>
          <a:xfrm>
            <a:off x="2834640" y="1920240"/>
            <a:ext cx="2103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€50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2971800" y="2880360"/>
            <a:ext cx="18288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one community workshop participant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120640" y="1920240"/>
            <a:ext cx="2103120" cy="3200400"/>
          </a:xfrm>
          <a:prstGeom prst="roundRect">
            <a:avLst>
              <a:gd name="adj" fmla="val 5217"/>
            </a:avLst>
          </a:prstGeom>
          <a:solidFill>
            <a:srgbClr val="F2F7F4"/>
          </a:solidFill>
          <a:ln w="12700">
            <a:solidFill>
              <a:srgbClr val="E2ECE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120640" y="1920240"/>
            <a:ext cx="2103120" cy="822960"/>
          </a:xfrm>
          <a:prstGeom prst="roundRect">
            <a:avLst>
              <a:gd name="adj" fmla="val 13333"/>
            </a:avLst>
          </a:prstGeom>
          <a:solidFill>
            <a:srgbClr val="D9534F"/>
          </a:solidFill>
          <a:ln/>
        </p:spPr>
      </p:sp>
      <p:sp>
        <p:nvSpPr>
          <p:cNvPr id="14" name="Text 12"/>
          <p:cNvSpPr/>
          <p:nvPr/>
        </p:nvSpPr>
        <p:spPr>
          <a:xfrm>
            <a:off x="5120640" y="1920240"/>
            <a:ext cx="2103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€150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5257800" y="2880360"/>
            <a:ext cx="18288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Helps deliver a full STEM Club session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7406640" y="1920240"/>
            <a:ext cx="2103120" cy="3200400"/>
          </a:xfrm>
          <a:prstGeom prst="roundRect">
            <a:avLst>
              <a:gd name="adj" fmla="val 5217"/>
            </a:avLst>
          </a:prstGeom>
          <a:solidFill>
            <a:srgbClr val="F2F7F4"/>
          </a:solidFill>
          <a:ln w="12700">
            <a:solidFill>
              <a:srgbClr val="E2ECE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406640" y="1920240"/>
            <a:ext cx="2103120" cy="822960"/>
          </a:xfrm>
          <a:prstGeom prst="roundRect">
            <a:avLst>
              <a:gd name="adj" fmla="val 13333"/>
            </a:avLst>
          </a:prstGeom>
          <a:solidFill>
            <a:srgbClr val="03BF64"/>
          </a:solidFill>
          <a:ln/>
        </p:spPr>
      </p:sp>
      <p:sp>
        <p:nvSpPr>
          <p:cNvPr id="18" name="Text 16"/>
          <p:cNvSpPr/>
          <p:nvPr/>
        </p:nvSpPr>
        <p:spPr>
          <a:xfrm>
            <a:off x="7406640" y="1920240"/>
            <a:ext cx="2103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€300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7543800" y="2880360"/>
            <a:ext cx="18288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Sponsors a learner through a technology bootcamp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9692640" y="1920240"/>
            <a:ext cx="2103120" cy="3200400"/>
          </a:xfrm>
          <a:prstGeom prst="roundRect">
            <a:avLst>
              <a:gd name="adj" fmla="val 5217"/>
            </a:avLst>
          </a:prstGeom>
          <a:solidFill>
            <a:srgbClr val="F2F7F4"/>
          </a:solidFill>
          <a:ln w="12700">
            <a:solidFill>
              <a:srgbClr val="E2ECE6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9692640" y="1920240"/>
            <a:ext cx="2103120" cy="822960"/>
          </a:xfrm>
          <a:prstGeom prst="roundRect">
            <a:avLst>
              <a:gd name="adj" fmla="val 13333"/>
            </a:avLst>
          </a:prstGeom>
          <a:solidFill>
            <a:srgbClr val="EC9F48"/>
          </a:solidFill>
          <a:ln/>
        </p:spPr>
      </p:sp>
      <p:sp>
        <p:nvSpPr>
          <p:cNvPr id="22" name="Text 20"/>
          <p:cNvSpPr/>
          <p:nvPr/>
        </p:nvSpPr>
        <p:spPr>
          <a:xfrm>
            <a:off x="9692640" y="1920240"/>
            <a:ext cx="2103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€1000</a:t>
            </a:r>
            <a:endParaRPr lang="en-US" sz="3000" dirty="0"/>
          </a:p>
        </p:txBody>
      </p:sp>
      <p:sp>
        <p:nvSpPr>
          <p:cNvPr id="23" name="Text 21"/>
          <p:cNvSpPr/>
          <p:nvPr/>
        </p:nvSpPr>
        <p:spPr>
          <a:xfrm>
            <a:off x="9829800" y="2880360"/>
            <a:ext cx="182880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2A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an entire Innovation Summit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548640" y="53949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Sponsors can also fund specific needs directly — laptops, robotics kits, 3D printers, and cohort places.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548640" y="6446520"/>
            <a:ext cx="11064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7A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C2A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wepngongmaureen/giiyotech/public/images/projects/summit-cert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680960" y="0"/>
            <a:ext cx="451073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680960" y="0"/>
            <a:ext cx="4510735" cy="6858000"/>
          </a:xfrm>
          <a:prstGeom prst="rect">
            <a:avLst/>
          </a:prstGeom>
          <a:solidFill>
            <a:srgbClr val="0C2A1E">
              <a:alpha val="70000"/>
            </a:srgbClr>
          </a:solidFill>
          <a:ln/>
        </p:spPr>
      </p:sp>
      <p:pic>
        <p:nvPicPr>
          <p:cNvPr id="4" name="Image 1" descr="/private/tmp/claude-501/-Users-wepngongmaureen-koki-mobile/b0951279-7a7d-4b39-aa0e-28df24e20450/scratchpad/logo-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40080"/>
            <a:ext cx="2194560" cy="6309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0080" y="1920240"/>
            <a:ext cx="676656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Build Africa’s Future</a:t>
            </a:r>
            <a:endParaRPr lang="en-US" sz="44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With Us</a:t>
            </a:r>
            <a:endParaRPr lang="en-US" sz="4400" dirty="0"/>
          </a:p>
        </p:txBody>
      </p:sp>
      <p:sp>
        <p:nvSpPr>
          <p:cNvPr id="6" name="Text 2"/>
          <p:cNvSpPr/>
          <p:nvPr/>
        </p:nvSpPr>
        <p:spPr>
          <a:xfrm>
            <a:off x="658368" y="3566160"/>
            <a:ext cx="65836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CFE0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support puts the next idea in a student’s hands. Partner with us, sponsor a program, or fund equipment that serves cohort after cohort.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658368" y="4709160"/>
            <a:ext cx="676656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EC9F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hello@giiyotech.com</a:t>
            </a:r>
            <a:endParaRPr lang="en-US" sz="16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+237 674 028 515   ·   WhatsApp +237 670 199 687</a:t>
            </a:r>
            <a:endParaRPr lang="en-US" sz="1600" dirty="0"/>
          </a:p>
          <a:p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giiyotech.com   ·   Douala, Cameroon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658368" y="6355080"/>
            <a:ext cx="6858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FB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Giiyo Foundation · Reg. No. 00001551/ARDA/JO6/SAJPA/APPB · Douala, Cameroon · giiyotech.com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2026-07-16T18:59:55Z</dcterms:created>
  <dcterms:modified xsi:type="dcterms:W3CDTF">2026-07-16T18:59:55Z</dcterms:modified>
</cp:coreProperties>
</file>